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13"/>
  </p:notesMasterIdLst>
  <p:handoutMasterIdLst>
    <p:handoutMasterId r:id="rId14"/>
  </p:handoutMasterIdLst>
  <p:sldIdLst>
    <p:sldId id="256" r:id="rId2"/>
    <p:sldId id="257" r:id="rId3"/>
    <p:sldId id="260" r:id="rId4"/>
    <p:sldId id="261" r:id="rId5"/>
    <p:sldId id="267" r:id="rId6"/>
    <p:sldId id="258" r:id="rId7"/>
    <p:sldId id="263" r:id="rId8"/>
    <p:sldId id="265" r:id="rId9"/>
    <p:sldId id="266" r:id="rId10"/>
    <p:sldId id="269"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Lillian" initials="NL" lastIdx="1" clrIdx="0">
    <p:extLst>
      <p:ext uri="{19B8F6BF-5375-455C-9EA6-DF929625EA0E}">
        <p15:presenceInfo xmlns:p15="http://schemas.microsoft.com/office/powerpoint/2012/main" userId="S-1-5-21-487349131-2095749132-2248483902-99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D497"/>
    <a:srgbClr val="D194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6265" autoAdjust="0"/>
  </p:normalViewPr>
  <p:slideViewPr>
    <p:cSldViewPr snapToGrid="0">
      <p:cViewPr varScale="1">
        <p:scale>
          <a:sx n="83" d="100"/>
          <a:sy n="83" d="100"/>
        </p:scale>
        <p:origin x="774"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15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624A4-5D54-4124-BAB7-A990106EE2D4}" type="datetimeFigureOut">
              <a:rPr lang="en-US" smtClean="0"/>
              <a:t>3/12/2019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37EA29-6EC5-4134-B9EB-A09E2682B0CA}" type="slidenum">
              <a:rPr lang="en-US" smtClean="0"/>
              <a:t>‹#›</a:t>
            </a:fld>
            <a:endParaRPr lang="en-US"/>
          </a:p>
        </p:txBody>
      </p:sp>
    </p:spTree>
    <p:extLst>
      <p:ext uri="{BB962C8B-B14F-4D97-AF65-F5344CB8AC3E}">
        <p14:creationId xmlns:p14="http://schemas.microsoft.com/office/powerpoint/2010/main" val="822779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21094-4A90-4A8B-978C-3BD17507B8A2}"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C2975-9853-4EFE-AE2E-7EDCF6B802D4}" type="slidenum">
              <a:rPr lang="en-US" smtClean="0"/>
              <a:t>‹#›</a:t>
            </a:fld>
            <a:endParaRPr lang="en-US"/>
          </a:p>
        </p:txBody>
      </p:sp>
    </p:spTree>
    <p:extLst>
      <p:ext uri="{BB962C8B-B14F-4D97-AF65-F5344CB8AC3E}">
        <p14:creationId xmlns:p14="http://schemas.microsoft.com/office/powerpoint/2010/main" val="2699071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userDrawn="1"/>
        </p:nvSpPr>
        <p:spPr>
          <a:xfrm>
            <a:off x="0" y="1805047"/>
            <a:ext cx="12188840" cy="160356"/>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1" y="0"/>
            <a:ext cx="12188840" cy="1853184"/>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8005" b="72046" l="10000" r="90000"/>
                    </a14:imgEffect>
                  </a14:imgLayer>
                </a14:imgProps>
              </a:ext>
              <a:ext uri="{28A0092B-C50C-407E-A947-70E740481C1C}">
                <a14:useLocalDpi xmlns:a14="http://schemas.microsoft.com/office/drawing/2010/main" val="0"/>
              </a:ext>
            </a:extLst>
          </a:blip>
          <a:srcRect t="435" b="19950"/>
          <a:stretch/>
        </p:blipFill>
        <p:spPr>
          <a:xfrm>
            <a:off x="0" y="0"/>
            <a:ext cx="12161211" cy="6335355"/>
          </a:xfrm>
          <a:prstGeom prst="rect">
            <a:avLst/>
          </a:prstGeom>
        </p:spPr>
      </p:pic>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p:cNvPicPr>
            <a:picLocks noChangeAspect="1"/>
          </p:cNvPicPr>
          <p:nvPr userDrawn="1"/>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3">
                    <a14:imgEffect>
                      <a14:backgroundRemoval t="218" b="99710" l="0" r="99763">
                        <a14:foregroundMark x1="70750" y1="45283" x2="70275" y2="39913"/>
                        <a14:foregroundMark x1="70275" y1="39913" x2="77825" y2="26778"/>
                        <a14:foregroundMark x1="77730" y1="25907" x2="77255" y2="21771"/>
                        <a14:foregroundMark x1="79107" y1="19956" x2="77255" y2="21771"/>
                        <a14:foregroundMark x1="79250" y1="19158" x2="79107" y2="12917"/>
                        <a14:foregroundMark x1="79107" y1="12917" x2="78443" y2="11393"/>
                        <a14:foregroundMark x1="78443" y1="11248" x2="79345" y2="8853"/>
                        <a14:foregroundMark x1="79345" y1="8853" x2="79535" y2="6531"/>
                        <a14:foregroundMark x1="81102" y1="290" x2="80817" y2="3919"/>
                        <a14:foregroundMark x1="81339" y1="871" x2="81624" y2="4717"/>
                        <a14:foregroundMark x1="81624" y1="4717" x2="83048" y2="6676"/>
                        <a14:foregroundMark x1="83048" y1="6676" x2="83523" y2="10813"/>
                        <a14:foregroundMark x1="83333" y1="12917" x2="83713" y2="21771"/>
                        <a14:foregroundMark x1="83713" y1="20827" x2="85138" y2="21480"/>
                        <a14:foregroundMark x1="85233" y1="22061" x2="85043" y2="23295"/>
                        <a14:foregroundMark x1="85138" y1="24238" x2="85423" y2="24819"/>
                        <a14:foregroundMark x1="84710" y1="26488" x2="88224" y2="31422"/>
                        <a14:foregroundMark x1="88224" y1="31422" x2="90028" y2="35486"/>
                        <a14:foregroundMark x1="70655" y1="45573" x2="70228" y2="46009"/>
                        <a14:foregroundMark x1="70228" y1="46009" x2="70560" y2="48041"/>
                        <a14:foregroundMark x1="70560" y1="48041" x2="69231" y2="50145"/>
                        <a14:foregroundMark x1="69278" y1="50871" x2="93210" y2="51379"/>
                        <a14:foregroundMark x1="90218" y1="35849" x2="92308" y2="49202"/>
                        <a14:foregroundMark x1="91216" y1="36865" x2="92403" y2="39332"/>
                        <a14:foregroundMark x1="91928" y1="41727" x2="92308" y2="46372"/>
                        <a14:foregroundMark x1="8689" y1="50581" x2="22270" y2="50145"/>
                        <a14:foregroundMark x1="22555" y1="50290" x2="25024" y2="54717"/>
                        <a14:foregroundMark x1="25261" y1="54427" x2="25736" y2="51234"/>
                        <a14:foregroundMark x1="25736" y1="51234" x2="27066" y2="51089"/>
                        <a14:foregroundMark x1="27066" y1="51089" x2="27018" y2="46517"/>
                        <a14:foregroundMark x1="27255" y1="47097" x2="29630" y2="43106"/>
                        <a14:foregroundMark x1="30152" y1="43251" x2="29915" y2="56531"/>
                        <a14:foregroundMark x1="30057" y1="56676" x2="34900" y2="56386"/>
                        <a14:foregroundMark x1="34900" y1="56386" x2="38936" y2="64441"/>
                        <a14:foregroundMark x1="38936" y1="64441" x2="45726" y2="64441"/>
                        <a14:foregroundMark x1="45726" y1="64441" x2="46581" y2="66038"/>
                        <a14:foregroundMark x1="46581" y1="66038" x2="51614" y2="66038"/>
                        <a14:foregroundMark x1="51804" y1="66763" x2="54796" y2="73803"/>
                        <a14:foregroundMark x1="54796" y1="73803" x2="69468" y2="73295"/>
                        <a14:foregroundMark x1="70560" y1="68723" x2="70655" y2="54136"/>
                        <a14:foregroundMark x1="92213" y1="55370" x2="92783" y2="69521"/>
                        <a14:foregroundMark x1="93922" y1="74383" x2="94302" y2="76560"/>
                        <a14:foregroundMark x1="95489" y1="78084" x2="95489" y2="79898"/>
                        <a14:foregroundMark x1="99763" y1="86284" x2="95679" y2="86284"/>
                        <a14:foregroundMark x1="95679" y1="86284" x2="96771" y2="80914"/>
                        <a14:foregroundMark x1="3086" y1="42961" x2="5271" y2="40856"/>
                        <a14:foregroundMark x1="5366" y1="40856" x2="8405" y2="42961"/>
                        <a14:foregroundMark x1="8405" y1="42961" x2="8594" y2="49347"/>
                        <a14:foregroundMark x1="2896" y1="45573" x2="0" y2="53919"/>
                        <a14:foregroundMark x1="95" y1="53628" x2="190" y2="99710"/>
                        <a14:foregroundMark x1="5033" y1="40856" x2="5128" y2="40856"/>
                        <a14:foregroundMark x1="5413" y1="40348" x2="5413" y2="40348"/>
                        <a14:foregroundMark x1="5556" y1="35269" x2="5556" y2="35269"/>
                        <a14:foregroundMark x1="5888" y1="30406" x2="5888" y2="30406"/>
                        <a14:foregroundMark x1="6030" y1="27068" x2="6030" y2="27068"/>
                        <a14:foregroundMark x1="5793" y1="28810" x2="5793" y2="28810"/>
                        <a14:foregroundMark x1="5556" y1="32293" x2="5556" y2="32293"/>
                        <a14:foregroundMark x1="5271" y1="38679" x2="5271" y2="38679"/>
                        <a14:foregroundMark x1="5413" y1="33962" x2="5413" y2="33962"/>
                        <a14:foregroundMark x1="6980" y1="40639" x2="6980" y2="40639"/>
                        <a14:foregroundMark x1="30674" y1="27939" x2="30674" y2="27939"/>
                        <a14:foregroundMark x1="30437" y1="31132" x2="30437" y2="31132"/>
                        <a14:foregroundMark x1="30437" y1="32729" x2="30437" y2="32729"/>
                        <a14:foregroundMark x1="30437" y1="33962" x2="30437" y2="33962"/>
                        <a14:foregroundMark x1="30437" y1="36430" x2="30437" y2="36430"/>
                        <a14:foregroundMark x1="30247" y1="39623" x2="30247" y2="39623"/>
                        <a14:foregroundMark x1="30294" y1="41001" x2="30294" y2="41001"/>
                        <a14:foregroundMark x1="30247" y1="41364" x2="30247" y2="41364"/>
                        <a14:foregroundMark x1="30389" y1="29536" x2="30389" y2="29536"/>
                      </a14:backgroundRemoval>
                    </a14:imgEffect>
                    <a14:imgEffect>
                      <a14:colorTemperature colorTemp="5500"/>
                    </a14:imgEffect>
                    <a14:imgEffect>
                      <a14:brightnessContrast bright="40000" contrast="-40000"/>
                    </a14:imgEffect>
                  </a14:imgLayer>
                </a14:imgProps>
              </a:ext>
              <a:ext uri="{28A0092B-C50C-407E-A947-70E740481C1C}">
                <a14:useLocalDpi xmlns:a14="http://schemas.microsoft.com/office/drawing/2010/main" val="0"/>
              </a:ext>
            </a:extLst>
          </a:blip>
          <a:srcRect t="212" b="19950"/>
          <a:stretch/>
        </p:blipFill>
        <p:spPr>
          <a:xfrm>
            <a:off x="0" y="-18288"/>
            <a:ext cx="12161211" cy="6352988"/>
          </a:xfrm>
          <a:prstGeom prst="rect">
            <a:avLst/>
          </a:prstGeom>
        </p:spPr>
      </p:pic>
      <p:sp>
        <p:nvSpPr>
          <p:cNvPr id="2" name="Title 1"/>
          <p:cNvSpPr>
            <a:spLocks noGrp="1"/>
          </p:cNvSpPr>
          <p:nvPr>
            <p:ph type="ctrTitle"/>
          </p:nvPr>
        </p:nvSpPr>
        <p:spPr>
          <a:xfrm>
            <a:off x="1097280" y="1853184"/>
            <a:ext cx="10058400" cy="2471928"/>
          </a:xfrm>
        </p:spPr>
        <p:txBody>
          <a:bodyPr anchor="b">
            <a:normAutofit/>
          </a:bodyPr>
          <a:lstStyle>
            <a:lvl1pPr algn="l">
              <a:lnSpc>
                <a:spcPct val="85000"/>
              </a:lnSpc>
              <a:defRPr sz="6000" b="1" spc="-50" baseline="0">
                <a:solidFill>
                  <a:schemeClr val="tx1">
                    <a:lumMod val="85000"/>
                    <a:lumOff val="15000"/>
                  </a:schemeClr>
                </a:solidFill>
                <a:latin typeface="Bahnschrift" panose="020B0502040204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accent3"/>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sz="1200"/>
            </a:lvl1pPr>
          </a:lstStyle>
          <a:p>
            <a:fld id="{11A47879-8E37-49E6-AAD9-50AA3BDEDF1D}" type="datetime1">
              <a:rPr lang="en-US" smtClean="0"/>
              <a:pPr/>
              <a:t>3/12/2019</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575" t="1702" r="1724" b="3583"/>
          <a:stretch/>
        </p:blipFill>
        <p:spPr>
          <a:xfrm>
            <a:off x="2953407" y="31531"/>
            <a:ext cx="5360276" cy="1755228"/>
          </a:xfrm>
          <a:prstGeom prst="rect">
            <a:avLst/>
          </a:prstGeom>
        </p:spPr>
      </p:pic>
    </p:spTree>
    <p:extLst>
      <p:ext uri="{BB962C8B-B14F-4D97-AF65-F5344CB8AC3E}">
        <p14:creationId xmlns:p14="http://schemas.microsoft.com/office/powerpoint/2010/main" val="34819610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577549"/>
            <a:ext cx="10058400" cy="1159811"/>
          </a:xfrm>
        </p:spPr>
        <p:txBody>
          <a:bodyPr/>
          <a:lstStyle>
            <a:lvl1pPr>
              <a:defRPr b="1">
                <a:latin typeface="Bahnschrift" panose="020B0502040204020203"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68571A-3833-404E-92BA-6411CC5E10CB}"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7" name="Rectangle 6"/>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9" name="Rectangle 8"/>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7161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739665"/>
            <a:ext cx="2628900" cy="5432534"/>
          </a:xfrm>
        </p:spPr>
        <p:txBody>
          <a:bodyPr vert="eaVert"/>
          <a:lstStyle>
            <a:lvl1pPr>
              <a:defRPr b="1">
                <a:latin typeface="Bahnschrift" panose="020B0502040204020203" pitchFamily="34"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739666"/>
            <a:ext cx="7734300" cy="5432534"/>
          </a:xfrm>
        </p:spPr>
        <p:txBody>
          <a:bodyPr vert="eaVert" lIns="45720" tIns="0" rIns="45720" bIns="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7A3B003-3EC9-4233-BC11-1741F6B5ABA0}"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
        <p:nvSpPr>
          <p:cNvPr id="9" name="Rectangle 8"/>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1" name="Rectangle 10"/>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8838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7280" y="577549"/>
            <a:ext cx="10058400" cy="1159811"/>
          </a:xfrm>
        </p:spPr>
        <p:txBody>
          <a:bodyPr/>
          <a:lstStyle>
            <a:lvl1pPr marL="0">
              <a:defRPr b="1">
                <a:latin typeface="Bahnschrif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4DDAB8C-F795-449C-B67C-CFC797405B7E}"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67" t="2426" r="4960" b="3398"/>
          <a:stretch/>
        </p:blipFill>
        <p:spPr>
          <a:xfrm>
            <a:off x="3160" y="-4343"/>
            <a:ext cx="1727669" cy="581286"/>
          </a:xfrm>
          <a:prstGeom prst="rect">
            <a:avLst/>
          </a:prstGeom>
        </p:spPr>
      </p:pic>
      <p:sp>
        <p:nvSpPr>
          <p:cNvPr id="9" name="Rectangle 8"/>
          <p:cNvSpPr/>
          <p:nvPr userDrawn="1"/>
        </p:nvSpPr>
        <p:spPr>
          <a:xfrm>
            <a:off x="0" y="576943"/>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9868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6000" b="1">
                <a:solidFill>
                  <a:schemeClr val="tx1">
                    <a:lumMod val="85000"/>
                    <a:lumOff val="15000"/>
                  </a:schemeClr>
                </a:solidFill>
                <a:latin typeface="Bahnschrif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Edit Master text styles</a:t>
            </a:r>
          </a:p>
        </p:txBody>
      </p:sp>
      <p:sp>
        <p:nvSpPr>
          <p:cNvPr id="4" name="Date Placeholder 3"/>
          <p:cNvSpPr>
            <a:spLocks noGrp="1"/>
          </p:cNvSpPr>
          <p:nvPr>
            <p:ph type="dt" sz="half" idx="10"/>
          </p:nvPr>
        </p:nvSpPr>
        <p:spPr/>
        <p:txBody>
          <a:bodyPr/>
          <a:lstStyle/>
          <a:p>
            <a:fld id="{2083E1F4-2B3A-4733-9A5E-A311B2EEB5DA}"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2" name="Rectangle 11"/>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8077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577549"/>
            <a:ext cx="10058400" cy="1159811"/>
          </a:xfrm>
        </p:spPr>
        <p:txBody>
          <a:bodyPr/>
          <a:lstStyle>
            <a:lvl1pPr>
              <a:defRPr b="1">
                <a:latin typeface="Bahnschrif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CA6462-6A16-4C28-9BDE-DBBAEFF003F2}"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
        <p:nvSpPr>
          <p:cNvPr id="9" name="Rectangle 8"/>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1" name="Rectangle 10"/>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6601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577549"/>
            <a:ext cx="10058400" cy="1159811"/>
          </a:xfrm>
        </p:spPr>
        <p:txBody>
          <a:bodyPr/>
          <a:lstStyle>
            <a:lvl1pPr>
              <a:defRPr b="1">
                <a:latin typeface="Bahnschrift" panose="020B0502040204020203"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B4D92C-5B4E-4FB7-A772-04E5C4B618FF}" type="datetime1">
              <a:rPr lang="en-US" smtClean="0"/>
              <a:t>3/12/2019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1" name="Rectangle 10"/>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3" name="Rectangle 12"/>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10963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577549"/>
            <a:ext cx="10058400" cy="1159811"/>
          </a:xfrm>
        </p:spPr>
        <p:txBody>
          <a:bodyPr/>
          <a:lstStyle>
            <a:lvl1pPr>
              <a:defRPr b="1">
                <a:latin typeface="Bahnschrift" panose="020B0502040204020203" pitchFamily="34"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3AF2754E-4559-4F23-AE7A-427C1CC7ABFA}" type="datetime1">
              <a:rPr lang="en-US" smtClean="0"/>
              <a:t>3/12/2019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Rectangle 5"/>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8" name="Rectangle 7"/>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413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A821851-76C2-4063-BAC9-AB1DC23FF3A0}" type="datetime1">
              <a:rPr lang="en-US" smtClean="0"/>
              <a:t>3/12/2019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Rectangle 9"/>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2" name="Rectangle 11"/>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1125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latin typeface="Bahnschrift" panose="020B05020402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CF21DD-0480-4A2A-99BB-B55AFCEB852D}" type="datetime1">
              <a:rPr lang="en-US" smtClean="0"/>
              <a:t>3/12/2019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t>‹#›</a:t>
            </a:fld>
            <a:endParaRPr lang="en-US" dirty="0"/>
          </a:p>
        </p:txBody>
      </p:sp>
      <p:sp>
        <p:nvSpPr>
          <p:cNvPr id="10" name="Rectangle 9"/>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2" name="Rectangle 11"/>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99281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latin typeface="Bahnschrift" panose="020B0502040204020203" pitchFamily="34" charset="0"/>
              </a:defRPr>
            </a:lvl1pPr>
          </a:lstStyle>
          <a:p>
            <a:r>
              <a:rPr lang="en-US" dirty="0" smtClean="0"/>
              <a:t>Click to edit Master title style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CB94D1-20D5-420C-A4ED-27D25A8CC043}"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
        <p:nvSpPr>
          <p:cNvPr id="10" name="Rectangle 9"/>
          <p:cNvSpPr/>
          <p:nvPr userDrawn="1"/>
        </p:nvSpPr>
        <p:spPr>
          <a:xfrm>
            <a:off x="3160" y="-4343"/>
            <a:ext cx="12188840" cy="581892"/>
          </a:xfrm>
          <a:prstGeom prst="rect">
            <a:avLst/>
          </a:prstGeom>
          <a:solidFill>
            <a:srgbClr val="D194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567" t="2426" r="567" b="3299"/>
          <a:stretch/>
        </p:blipFill>
        <p:spPr>
          <a:xfrm>
            <a:off x="3160" y="-4343"/>
            <a:ext cx="1808019" cy="581892"/>
          </a:xfrm>
          <a:prstGeom prst="rect">
            <a:avLst/>
          </a:prstGeom>
        </p:spPr>
      </p:pic>
      <p:sp>
        <p:nvSpPr>
          <p:cNvPr id="12" name="Rectangle 11"/>
          <p:cNvSpPr/>
          <p:nvPr userDrawn="1"/>
        </p:nvSpPr>
        <p:spPr>
          <a:xfrm>
            <a:off x="0" y="580018"/>
            <a:ext cx="12188840" cy="63263"/>
          </a:xfrm>
          <a:prstGeom prst="rect">
            <a:avLst/>
          </a:prstGeom>
          <a:solidFill>
            <a:srgbClr val="F3D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1866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200">
                <a:solidFill>
                  <a:schemeClr val="accent6"/>
                </a:solidFill>
              </a:defRPr>
            </a:lvl1pPr>
          </a:lstStyle>
          <a:p>
            <a:fld id="{B0EE96E6-43C2-4489-9338-4314C62369FA}" type="datetime1">
              <a:rPr lang="en-US" smtClean="0"/>
              <a:pPr/>
              <a:t>3/12/2019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chemeClr val="accent6"/>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200" b="1">
                <a:solidFill>
                  <a:schemeClr val="tx1"/>
                </a:solidFill>
              </a:defRPr>
            </a:lvl1pPr>
          </a:lstStyle>
          <a:p>
            <a:fld id="{ED70B608-97FA-44D4-8765-F1C6F986D7D3}"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08785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Bahnschrift" panose="020B0502040204020203"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panose="020B05020402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Bahnschrift" panose="020B05020402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hyperlink" Target="mailto:lillian.nguyen@baltimorecity.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rendct.org/2015/06/12/r-for-beginners-how-to-transition-from-excel-to-r/"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A7A6979-0714-4377-B894-6BE4C2D6E202}" type="slidenum">
              <a:rPr lang="en-US" smtClean="0"/>
              <a:pPr/>
              <a:t>1</a:t>
            </a:fld>
            <a:endParaRPr lang="en-US" dirty="0"/>
          </a:p>
        </p:txBody>
      </p:sp>
      <p:sp>
        <p:nvSpPr>
          <p:cNvPr id="2" name="Title 1"/>
          <p:cNvSpPr>
            <a:spLocks noGrp="1"/>
          </p:cNvSpPr>
          <p:nvPr>
            <p:ph type="ctrTitle"/>
          </p:nvPr>
        </p:nvSpPr>
        <p:spPr/>
        <p:txBody>
          <a:bodyPr>
            <a:normAutofit/>
          </a:bodyPr>
          <a:lstStyle/>
          <a:p>
            <a:r>
              <a:rPr lang="en-US" dirty="0" smtClean="0"/>
              <a:t>R Basics</a:t>
            </a:r>
            <a:endParaRPr lang="en-US" sz="6000" b="1" dirty="0"/>
          </a:p>
        </p:txBody>
      </p:sp>
      <p:sp>
        <p:nvSpPr>
          <p:cNvPr id="3" name="Subtitle 2"/>
          <p:cNvSpPr>
            <a:spLocks noGrp="1"/>
          </p:cNvSpPr>
          <p:nvPr>
            <p:ph type="subTitle" idx="1"/>
          </p:nvPr>
        </p:nvSpPr>
        <p:spPr/>
        <p:txBody>
          <a:bodyPr/>
          <a:lstStyle/>
          <a:p>
            <a:r>
              <a:rPr lang="en-US" dirty="0" smtClean="0"/>
              <a:t>March 15, </a:t>
            </a:r>
            <a:r>
              <a:rPr lang="en-US" dirty="0" smtClean="0"/>
              <a:t>2018</a:t>
            </a:r>
            <a:endParaRPr lang="en-US" dirty="0"/>
          </a:p>
        </p:txBody>
      </p:sp>
    </p:spTree>
    <p:extLst>
      <p:ext uri="{BB962C8B-B14F-4D97-AF65-F5344CB8AC3E}">
        <p14:creationId xmlns:p14="http://schemas.microsoft.com/office/powerpoint/2010/main" val="1546338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 vocab lesson</a:t>
            </a:r>
            <a:endParaRPr lang="en-US" dirty="0"/>
          </a:p>
        </p:txBody>
      </p:sp>
      <p:sp>
        <p:nvSpPr>
          <p:cNvPr id="9" name="Content Placeholder 8"/>
          <p:cNvSpPr>
            <a:spLocks noGrp="1"/>
          </p:cNvSpPr>
          <p:nvPr>
            <p:ph type="body" idx="1"/>
          </p:nvPr>
        </p:nvSpPr>
        <p:spPr/>
        <p:txBody>
          <a:bodyPr>
            <a:normAutofit/>
          </a:bodyPr>
          <a:lstStyle/>
          <a:p>
            <a:pPr marL="0" indent="0">
              <a:buNone/>
            </a:pPr>
            <a:r>
              <a:rPr lang="en-US" dirty="0" smtClean="0"/>
              <a:t>Terms</a:t>
            </a:r>
            <a:endParaRPr lang="en-US" dirty="0"/>
          </a:p>
        </p:txBody>
      </p:sp>
      <p:sp>
        <p:nvSpPr>
          <p:cNvPr id="10" name="Content Placeholder 9"/>
          <p:cNvSpPr>
            <a:spLocks noGrp="1"/>
          </p:cNvSpPr>
          <p:nvPr>
            <p:ph sz="half" idx="2"/>
          </p:nvPr>
        </p:nvSpPr>
        <p:spPr/>
        <p:txBody>
          <a:bodyPr>
            <a:normAutofit/>
          </a:bodyPr>
          <a:lstStyle/>
          <a:p>
            <a:pPr>
              <a:buFont typeface="Wingdings" panose="05000000000000000000" pitchFamily="2" charset="2"/>
              <a:buChar char="q"/>
            </a:pPr>
            <a:r>
              <a:rPr lang="en-US" b="1" dirty="0">
                <a:solidFill>
                  <a:schemeClr val="accent3"/>
                </a:solidFill>
              </a:rPr>
              <a:t>Function</a:t>
            </a:r>
            <a:r>
              <a:rPr lang="en-US" dirty="0"/>
              <a:t>: A </a:t>
            </a:r>
            <a:r>
              <a:rPr lang="en-US" dirty="0" smtClean="0"/>
              <a:t>verb</a:t>
            </a:r>
          </a:p>
          <a:p>
            <a:pPr lvl="1">
              <a:buFont typeface="Wingdings" panose="05000000000000000000" pitchFamily="2" charset="2"/>
              <a:buChar char="q"/>
            </a:pPr>
            <a:r>
              <a:rPr lang="en-US" dirty="0" smtClean="0"/>
              <a:t>Base </a:t>
            </a:r>
            <a:r>
              <a:rPr lang="en-US" dirty="0"/>
              <a:t>functions</a:t>
            </a:r>
          </a:p>
          <a:p>
            <a:pPr lvl="1">
              <a:buFont typeface="Wingdings" panose="05000000000000000000" pitchFamily="2" charset="2"/>
              <a:buChar char="q"/>
            </a:pPr>
            <a:r>
              <a:rPr lang="en-US" dirty="0"/>
              <a:t>Package functions</a:t>
            </a:r>
          </a:p>
          <a:p>
            <a:pPr lvl="1">
              <a:buFont typeface="Wingdings" panose="05000000000000000000" pitchFamily="2" charset="2"/>
              <a:buChar char="q"/>
            </a:pPr>
            <a:r>
              <a:rPr lang="en-US" dirty="0"/>
              <a:t>Custom functions: DNRY – do not repeat yourself!</a:t>
            </a:r>
          </a:p>
          <a:p>
            <a:pPr>
              <a:buFont typeface="Wingdings" panose="05000000000000000000" pitchFamily="2" charset="2"/>
              <a:buChar char="q"/>
            </a:pPr>
            <a:r>
              <a:rPr lang="en-US" b="1" dirty="0">
                <a:solidFill>
                  <a:schemeClr val="accent3"/>
                </a:solidFill>
              </a:rPr>
              <a:t>Argument</a:t>
            </a:r>
            <a:r>
              <a:rPr lang="en-US" dirty="0"/>
              <a:t>: An </a:t>
            </a:r>
            <a:r>
              <a:rPr lang="en-US" dirty="0" smtClean="0"/>
              <a:t>adverb</a:t>
            </a:r>
          </a:p>
          <a:p>
            <a:pPr lvl="1">
              <a:buFont typeface="Wingdings" panose="05000000000000000000" pitchFamily="2" charset="2"/>
              <a:buChar char="q"/>
            </a:pPr>
            <a:r>
              <a:rPr lang="en-US" dirty="0" smtClean="0"/>
              <a:t>Required</a:t>
            </a:r>
            <a:endParaRPr lang="en-US" dirty="0"/>
          </a:p>
          <a:p>
            <a:pPr lvl="1">
              <a:buFont typeface="Wingdings" panose="05000000000000000000" pitchFamily="2" charset="2"/>
              <a:buChar char="q"/>
            </a:pPr>
            <a:r>
              <a:rPr lang="en-US" dirty="0"/>
              <a:t>Optional</a:t>
            </a:r>
          </a:p>
          <a:p>
            <a:pPr>
              <a:buFont typeface="Wingdings" panose="05000000000000000000" pitchFamily="2" charset="2"/>
              <a:buChar char="q"/>
            </a:pPr>
            <a:r>
              <a:rPr lang="en-US" b="1" dirty="0">
                <a:solidFill>
                  <a:schemeClr val="accent3"/>
                </a:solidFill>
              </a:rPr>
              <a:t>Object</a:t>
            </a:r>
            <a:r>
              <a:rPr lang="en-US" dirty="0"/>
              <a:t>: A </a:t>
            </a:r>
            <a:r>
              <a:rPr lang="en-US" dirty="0" smtClean="0"/>
              <a:t>noun</a:t>
            </a:r>
            <a:endParaRPr lang="en-US" dirty="0"/>
          </a:p>
          <a:p>
            <a:endParaRPr lang="en-US" dirty="0"/>
          </a:p>
        </p:txBody>
      </p:sp>
      <p:sp>
        <p:nvSpPr>
          <p:cNvPr id="11" name="Text Placeholder 10"/>
          <p:cNvSpPr>
            <a:spLocks noGrp="1"/>
          </p:cNvSpPr>
          <p:nvPr>
            <p:ph type="body" sz="quarter" idx="3"/>
          </p:nvPr>
        </p:nvSpPr>
        <p:spPr/>
        <p:txBody>
          <a:bodyPr/>
          <a:lstStyle/>
          <a:p>
            <a:r>
              <a:rPr lang="en-US" dirty="0" smtClean="0"/>
              <a:t>Examples</a:t>
            </a:r>
            <a:endParaRPr lang="en-US" dirty="0"/>
          </a:p>
        </p:txBody>
      </p:sp>
      <p:sp>
        <p:nvSpPr>
          <p:cNvPr id="12" name="Content Placeholder 11"/>
          <p:cNvSpPr>
            <a:spLocks noGrp="1"/>
          </p:cNvSpPr>
          <p:nvPr>
            <p:ph sz="quarter" idx="4"/>
          </p:nvPr>
        </p:nvSpPr>
        <p:spPr>
          <a:xfrm>
            <a:off x="6217920" y="2582334"/>
            <a:ext cx="4937760" cy="3697280"/>
          </a:xfrm>
        </p:spPr>
        <p:txBody>
          <a:bodyPr>
            <a:normAutofit lnSpcReduction="10000"/>
          </a:bodyPr>
          <a:lstStyle/>
          <a:p>
            <a:pPr>
              <a:buFont typeface="Wingdings" panose="05000000000000000000" pitchFamily="2" charset="2"/>
              <a:buChar char="q"/>
            </a:pPr>
            <a:r>
              <a:rPr lang="en-US" sz="1900" b="1" dirty="0">
                <a:solidFill>
                  <a:schemeClr val="accent3"/>
                </a:solidFill>
              </a:rPr>
              <a:t>Function</a:t>
            </a:r>
            <a:r>
              <a:rPr lang="en-US" sz="1900" dirty="0"/>
              <a:t>: </a:t>
            </a:r>
            <a:r>
              <a:rPr lang="en-US" sz="1900" dirty="0" smtClean="0"/>
              <a:t> </a:t>
            </a:r>
            <a:r>
              <a:rPr lang="en-US" sz="1700" dirty="0" smtClean="0">
                <a:latin typeface="Consolas" panose="020B0609020204030204" pitchFamily="49" charset="0"/>
              </a:rPr>
              <a:t>toast</a:t>
            </a:r>
            <a:r>
              <a:rPr lang="en-US" sz="1700" dirty="0">
                <a:latin typeface="Consolas" panose="020B0609020204030204" pitchFamily="49" charset="0"/>
              </a:rPr>
              <a:t>()</a:t>
            </a:r>
          </a:p>
          <a:p>
            <a:pPr>
              <a:buFont typeface="Wingdings" panose="05000000000000000000" pitchFamily="2" charset="2"/>
              <a:buChar char="q"/>
            </a:pPr>
            <a:endParaRPr lang="en-US" sz="1900" b="1" dirty="0" smtClean="0">
              <a:solidFill>
                <a:schemeClr val="accent3"/>
              </a:solidFill>
            </a:endParaRPr>
          </a:p>
          <a:p>
            <a:pPr>
              <a:buFont typeface="Wingdings" panose="05000000000000000000" pitchFamily="2" charset="2"/>
              <a:buChar char="q"/>
            </a:pPr>
            <a:endParaRPr lang="en-US" sz="1900" b="1" dirty="0" smtClean="0">
              <a:solidFill>
                <a:schemeClr val="accent3"/>
              </a:solidFill>
            </a:endParaRPr>
          </a:p>
          <a:p>
            <a:pPr>
              <a:buFont typeface="Wingdings" panose="05000000000000000000" pitchFamily="2" charset="2"/>
              <a:buChar char="q"/>
            </a:pPr>
            <a:endParaRPr lang="en-US" sz="1900" b="1" dirty="0" smtClean="0">
              <a:solidFill>
                <a:schemeClr val="accent3"/>
              </a:solidFill>
            </a:endParaRPr>
          </a:p>
          <a:p>
            <a:pPr>
              <a:buFont typeface="Wingdings" panose="05000000000000000000" pitchFamily="2" charset="2"/>
              <a:buChar char="q"/>
            </a:pPr>
            <a:r>
              <a:rPr lang="en-US" sz="1900" b="1" dirty="0" smtClean="0">
                <a:solidFill>
                  <a:schemeClr val="accent3"/>
                </a:solidFill>
              </a:rPr>
              <a:t>Argument</a:t>
            </a:r>
            <a:endParaRPr lang="en-US" sz="1900" dirty="0"/>
          </a:p>
          <a:p>
            <a:pPr marL="201168" lvl="1" indent="0">
              <a:buNone/>
            </a:pPr>
            <a:r>
              <a:rPr lang="en-US" sz="1700" dirty="0" smtClean="0">
                <a:latin typeface="Consolas" panose="020B0609020204030204" pitchFamily="49" charset="0"/>
              </a:rPr>
              <a:t>toast(what </a:t>
            </a:r>
            <a:r>
              <a:rPr lang="en-US" sz="1700" dirty="0">
                <a:latin typeface="Consolas" panose="020B0609020204030204" pitchFamily="49" charset="0"/>
              </a:rPr>
              <a:t>= “bread”, how = “lightly</a:t>
            </a:r>
            <a:r>
              <a:rPr lang="en-US" sz="1700" dirty="0" smtClean="0">
                <a:latin typeface="Consolas" panose="020B0609020204030204" pitchFamily="49" charset="0"/>
              </a:rPr>
              <a:t>”)</a:t>
            </a:r>
          </a:p>
          <a:p>
            <a:pPr>
              <a:buFont typeface="Wingdings" panose="05000000000000000000" pitchFamily="2" charset="2"/>
              <a:buChar char="q"/>
            </a:pPr>
            <a:endParaRPr lang="en-US" sz="1900" dirty="0" smtClean="0"/>
          </a:p>
          <a:p>
            <a:pPr>
              <a:buFont typeface="Wingdings" panose="05000000000000000000" pitchFamily="2" charset="2"/>
              <a:buChar char="q"/>
            </a:pPr>
            <a:r>
              <a:rPr lang="en-US" sz="1900" b="1" dirty="0" smtClean="0">
                <a:solidFill>
                  <a:schemeClr val="accent3"/>
                </a:solidFill>
              </a:rPr>
              <a:t>Object</a:t>
            </a:r>
          </a:p>
          <a:p>
            <a:pPr marL="201168" lvl="1" indent="0">
              <a:buNone/>
            </a:pPr>
            <a:r>
              <a:rPr lang="en-US" sz="1700" dirty="0" smtClean="0">
                <a:latin typeface="Consolas" panose="020B0609020204030204" pitchFamily="49" charset="0"/>
              </a:rPr>
              <a:t>meal </a:t>
            </a:r>
            <a:r>
              <a:rPr lang="en-US" sz="1700" dirty="0">
                <a:latin typeface="Consolas" panose="020B0609020204030204" pitchFamily="49" charset="0"/>
              </a:rPr>
              <a:t>&lt;- toast(what = “bread”, how = “lightly”)</a:t>
            </a:r>
          </a:p>
        </p:txBody>
      </p:sp>
      <p:sp>
        <p:nvSpPr>
          <p:cNvPr id="7" name="Slide Number Placeholder 6"/>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2473404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Questions?</a:t>
            </a:r>
            <a:endParaRPr lang="en-US" dirty="0"/>
          </a:p>
        </p:txBody>
      </p:sp>
      <p:sp>
        <p:nvSpPr>
          <p:cNvPr id="9" name="Content Placeholder 8"/>
          <p:cNvSpPr>
            <a:spLocks noGrp="1"/>
          </p:cNvSpPr>
          <p:nvPr>
            <p:ph idx="1"/>
          </p:nvPr>
        </p:nvSpPr>
        <p:spPr/>
        <p:txBody>
          <a:bodyPr/>
          <a:lstStyle/>
          <a:p>
            <a:r>
              <a:rPr lang="en-US" dirty="0"/>
              <a:t>Lillian </a:t>
            </a:r>
            <a:r>
              <a:rPr lang="en-US" dirty="0" smtClean="0"/>
              <a:t>Nguyen, Data Analytics Lead</a:t>
            </a:r>
          </a:p>
          <a:p>
            <a:r>
              <a:rPr lang="en-US" dirty="0" smtClean="0"/>
              <a:t>Finance Department</a:t>
            </a:r>
            <a:endParaRPr lang="en-US" dirty="0"/>
          </a:p>
          <a:p>
            <a:r>
              <a:rPr lang="en-US" dirty="0" smtClean="0"/>
              <a:t>Bureau </a:t>
            </a:r>
            <a:r>
              <a:rPr lang="en-US" dirty="0"/>
              <a:t>of the Budget and Management Research </a:t>
            </a:r>
          </a:p>
          <a:p>
            <a:pPr marL="0" indent="0">
              <a:buNone/>
            </a:pPr>
            <a:endParaRPr lang="en-US" dirty="0">
              <a:hlinkClick r:id="rId2"/>
            </a:endParaRPr>
          </a:p>
          <a:p>
            <a:r>
              <a:rPr lang="en-US" dirty="0" smtClean="0">
                <a:hlinkClick r:id="rId2"/>
              </a:rPr>
              <a:t>lillian.nguyen@baltimorecity.gov</a:t>
            </a:r>
            <a:endParaRPr lang="en-US" dirty="0" smtClean="0"/>
          </a:p>
          <a:p>
            <a:r>
              <a:rPr lang="en-US" dirty="0" smtClean="0"/>
              <a:t>443.984.3987</a:t>
            </a:r>
          </a:p>
          <a:p>
            <a:r>
              <a:rPr lang="en-US" dirty="0" smtClean="0"/>
              <a:t>100 </a:t>
            </a:r>
            <a:r>
              <a:rPr lang="en-US" dirty="0"/>
              <a:t>N. Holliday Street, Room </a:t>
            </a:r>
            <a:r>
              <a:rPr lang="en-US" dirty="0" smtClean="0"/>
              <a:t>436</a:t>
            </a:r>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4242144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programming</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pPr/>
              <a:t>2</a:t>
            </a:fld>
            <a:endParaRPr lang="en-US" dirty="0"/>
          </a:p>
        </p:txBody>
      </p:sp>
      <p:pic>
        <p:nvPicPr>
          <p:cNvPr id="5" name="Google Shape;210;p24"/>
          <p:cNvPicPr preferRelativeResize="0"/>
          <p:nvPr/>
        </p:nvPicPr>
        <p:blipFill>
          <a:blip r:embed="rId2">
            <a:alphaModFix/>
          </a:blip>
          <a:stretch>
            <a:fillRect/>
          </a:stretch>
        </p:blipFill>
        <p:spPr>
          <a:xfrm>
            <a:off x="1062280" y="1845734"/>
            <a:ext cx="6617268" cy="4178762"/>
          </a:xfrm>
          <a:prstGeom prst="rect">
            <a:avLst/>
          </a:prstGeom>
          <a:noFill/>
          <a:ln>
            <a:noFill/>
          </a:ln>
        </p:spPr>
      </p:pic>
      <p:sp>
        <p:nvSpPr>
          <p:cNvPr id="6" name="Google Shape;211;p24"/>
          <p:cNvSpPr txBox="1"/>
          <p:nvPr/>
        </p:nvSpPr>
        <p:spPr>
          <a:xfrm>
            <a:off x="7719829" y="5726222"/>
            <a:ext cx="592500" cy="2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r>
              <a:rPr lang="en-US" sz="800" u="sng" dirty="0">
                <a:solidFill>
                  <a:schemeClr val="hlink"/>
                </a:solidFill>
                <a:hlinkClick r:id="rId3"/>
              </a:rPr>
              <a:t>Source</a:t>
            </a:r>
            <a:endParaRPr sz="800" dirty="0"/>
          </a:p>
        </p:txBody>
      </p:sp>
    </p:spTree>
    <p:extLst>
      <p:ext uri="{BB962C8B-B14F-4D97-AF65-F5344CB8AC3E}">
        <p14:creationId xmlns:p14="http://schemas.microsoft.com/office/powerpoint/2010/main" val="35845895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R can take you</a:t>
            </a:r>
            <a:endParaRPr lang="en-US" dirty="0"/>
          </a:p>
        </p:txBody>
      </p:sp>
      <p:sp>
        <p:nvSpPr>
          <p:cNvPr id="3" name="Content Placeholder 2"/>
          <p:cNvSpPr>
            <a:spLocks noGrp="1"/>
          </p:cNvSpPr>
          <p:nvPr>
            <p:ph type="body" idx="1"/>
          </p:nvPr>
        </p:nvSpPr>
        <p:spPr>
          <a:xfrm>
            <a:off x="2127380" y="1846052"/>
            <a:ext cx="3907659" cy="736282"/>
          </a:xfrm>
        </p:spPr>
        <p:txBody>
          <a:bodyPr>
            <a:normAutofit/>
          </a:bodyPr>
          <a:lstStyle/>
          <a:p>
            <a:pPr marL="231775" indent="-231775"/>
            <a:r>
              <a:rPr lang="en-US" dirty="0" smtClean="0"/>
              <a:t>Visualizations</a:t>
            </a:r>
            <a:endParaRPr lang="en-US" dirty="0"/>
          </a:p>
        </p:txBody>
      </p:sp>
      <p:sp>
        <p:nvSpPr>
          <p:cNvPr id="6" name="Text Placeholder 5"/>
          <p:cNvSpPr>
            <a:spLocks noGrp="1"/>
          </p:cNvSpPr>
          <p:nvPr>
            <p:ph type="body" sz="quarter" idx="3"/>
          </p:nvPr>
        </p:nvSpPr>
        <p:spPr>
          <a:xfrm>
            <a:off x="7529804" y="1846052"/>
            <a:ext cx="3625876" cy="736282"/>
          </a:xfrm>
        </p:spPr>
        <p:txBody>
          <a:bodyPr>
            <a:normAutofit/>
          </a:bodyPr>
          <a:lstStyle/>
          <a:p>
            <a:r>
              <a:rPr lang="en-US" dirty="0"/>
              <a:t>Interactive </a:t>
            </a:r>
            <a:r>
              <a:rPr lang="en-US" dirty="0" smtClean="0"/>
              <a:t>dashboards</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11" name="Picture 2" descr="http://shiny.rstudio.com/gallery/images/screenshots/movie-explorer.png"/>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836495" y="3551090"/>
            <a:ext cx="3380526" cy="2451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www.rstudio.com/wp-content/uploads/2014/04/shin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700" y="1846051"/>
            <a:ext cx="750162" cy="8694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rstudio.com/wp-content/uploads/2014/04/ggplo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882" y="1846051"/>
            <a:ext cx="749529" cy="868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ggplot2.tidyverse.org/reference/figures/README-example-1.png"/>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544832" y="3551090"/>
            <a:ext cx="3969560" cy="2452620"/>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6"/>
          <p:cNvSpPr txBox="1">
            <a:spLocks/>
          </p:cNvSpPr>
          <p:nvPr/>
        </p:nvSpPr>
        <p:spPr>
          <a:xfrm>
            <a:off x="6321766" y="2809012"/>
            <a:ext cx="4748629" cy="681527"/>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panose="020B05020402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Bahnschrift" panose="020B05020402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400" dirty="0" smtClean="0"/>
              <a:t>Confused about how Tableau and </a:t>
            </a:r>
            <a:r>
              <a:rPr lang="en-US" sz="1400" dirty="0" err="1" smtClean="0"/>
              <a:t>PowerBI</a:t>
            </a:r>
            <a:r>
              <a:rPr lang="en-US" sz="1400" dirty="0" smtClean="0"/>
              <a:t> arrive at numbers? Control every calculation! Spend forever formatting? Control every aspect of how the dashboard looks!</a:t>
            </a:r>
          </a:p>
        </p:txBody>
      </p:sp>
      <p:sp>
        <p:nvSpPr>
          <p:cNvPr id="19" name="Content Placeholder 6"/>
          <p:cNvSpPr txBox="1">
            <a:spLocks/>
          </p:cNvSpPr>
          <p:nvPr/>
        </p:nvSpPr>
        <p:spPr>
          <a:xfrm>
            <a:off x="1544833" y="2809012"/>
            <a:ext cx="4349192" cy="6815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panose="020B05020402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Bahnschrift" panose="020B05020402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400" dirty="0" smtClean="0"/>
              <a:t>Generate graphs dynamically as data changes. Control every aspect, and layer elements as needed. </a:t>
            </a:r>
          </a:p>
        </p:txBody>
      </p:sp>
    </p:spTree>
    <p:extLst>
      <p:ext uri="{BB962C8B-B14F-4D97-AF65-F5344CB8AC3E}">
        <p14:creationId xmlns:p14="http://schemas.microsoft.com/office/powerpoint/2010/main" val="4074542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R can take you</a:t>
            </a:r>
            <a:endParaRPr lang="en-US" dirty="0"/>
          </a:p>
        </p:txBody>
      </p:sp>
      <p:sp>
        <p:nvSpPr>
          <p:cNvPr id="3" name="Content Placeholder 2"/>
          <p:cNvSpPr>
            <a:spLocks noGrp="1"/>
          </p:cNvSpPr>
          <p:nvPr>
            <p:ph type="body" idx="1"/>
          </p:nvPr>
        </p:nvSpPr>
        <p:spPr>
          <a:xfrm>
            <a:off x="3059788" y="1846052"/>
            <a:ext cx="2975251" cy="736282"/>
          </a:xfrm>
        </p:spPr>
        <p:txBody>
          <a:bodyPr>
            <a:normAutofit/>
          </a:bodyPr>
          <a:lstStyle/>
          <a:p>
            <a:pPr marL="231775" indent="-231775"/>
            <a:r>
              <a:rPr lang="en-US" dirty="0" smtClean="0"/>
              <a:t>Dynamic Reports</a:t>
            </a:r>
            <a:endParaRPr lang="en-US" dirty="0"/>
          </a:p>
        </p:txBody>
      </p:sp>
      <p:sp>
        <p:nvSpPr>
          <p:cNvPr id="6" name="Text Placeholder 5"/>
          <p:cNvSpPr>
            <a:spLocks noGrp="1"/>
          </p:cNvSpPr>
          <p:nvPr>
            <p:ph type="body" sz="quarter" idx="3"/>
          </p:nvPr>
        </p:nvSpPr>
        <p:spPr>
          <a:xfrm>
            <a:off x="7529804" y="1846052"/>
            <a:ext cx="3625876" cy="736282"/>
          </a:xfrm>
        </p:spPr>
        <p:txBody>
          <a:bodyPr>
            <a:normAutofit/>
          </a:bodyPr>
          <a:lstStyle/>
          <a:p>
            <a:r>
              <a:rPr lang="en-US" dirty="0" smtClean="0"/>
              <a:t>Maps</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pPr/>
              <a:t>4</a:t>
            </a:fld>
            <a:endParaRPr lang="en-US" dirty="0"/>
          </a:p>
        </p:txBody>
      </p:sp>
      <p:sp>
        <p:nvSpPr>
          <p:cNvPr id="7" name="Content Placeholder 6"/>
          <p:cNvSpPr>
            <a:spLocks noGrp="1"/>
          </p:cNvSpPr>
          <p:nvPr>
            <p:ph sz="quarter" idx="4"/>
          </p:nvPr>
        </p:nvSpPr>
        <p:spPr>
          <a:xfrm>
            <a:off x="1286410" y="2823422"/>
            <a:ext cx="4748629" cy="681527"/>
          </a:xfrm>
        </p:spPr>
        <p:txBody>
          <a:bodyPr>
            <a:normAutofit/>
          </a:bodyPr>
          <a:lstStyle/>
          <a:p>
            <a:r>
              <a:rPr lang="en-US" sz="1400" dirty="0" smtClean="0"/>
              <a:t>Create PDFs, presentations, Word documents, notebooks, websites, etc. with dynamically generated numbers and figures. Never copy and paste again!</a:t>
            </a:r>
            <a:endParaRPr lang="en-US" sz="1400" dirty="0"/>
          </a:p>
        </p:txBody>
      </p:sp>
      <p:pic>
        <p:nvPicPr>
          <p:cNvPr id="2050" name="Picture 2" descr="https://www.rstudio.com/wp-content/uploads/2014/04/rmark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11" y="1846051"/>
            <a:ext cx="749529" cy="868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rstudio.com/wp-content/uploads/2014/04/knit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379" y="1846051"/>
            <a:ext cx="749529" cy="8686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33wubrfki0l68.cloudfront.net/beaec93f40709028c2dd5ce4bc01c1162ce62f5f/d77b6/galleryimages/word.pn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2035940" y="3637346"/>
            <a:ext cx="2923780" cy="2198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Content Placeholder 6"/>
          <p:cNvSpPr txBox="1">
            <a:spLocks/>
          </p:cNvSpPr>
          <p:nvPr/>
        </p:nvSpPr>
        <p:spPr>
          <a:xfrm>
            <a:off x="6370320" y="2734734"/>
            <a:ext cx="4937760" cy="33782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panose="020B05020402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Bahnschrift" panose="020B05020402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pic>
        <p:nvPicPr>
          <p:cNvPr id="19" name="Google Shape;146;p17"/>
          <p:cNvPicPr preferRelativeResize="0"/>
          <p:nvPr/>
        </p:nvPicPr>
        <p:blipFill>
          <a:blip r:embed="rId5">
            <a:alphaModFix/>
          </a:blip>
          <a:stretch>
            <a:fillRect/>
          </a:stretch>
        </p:blipFill>
        <p:spPr>
          <a:xfrm>
            <a:off x="7491703" y="3426977"/>
            <a:ext cx="2408756" cy="2408756"/>
          </a:xfrm>
          <a:prstGeom prst="rect">
            <a:avLst/>
          </a:prstGeom>
          <a:noFill/>
          <a:ln>
            <a:noFill/>
          </a:ln>
        </p:spPr>
      </p:pic>
      <p:sp>
        <p:nvSpPr>
          <p:cNvPr id="9" name="Hexagon 8"/>
          <p:cNvSpPr/>
          <p:nvPr/>
        </p:nvSpPr>
        <p:spPr>
          <a:xfrm>
            <a:off x="6370320" y="1974716"/>
            <a:ext cx="858417" cy="74001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smtClean="0">
                <a:solidFill>
                  <a:schemeClr val="tx1"/>
                </a:solidFill>
              </a:rPr>
              <a:t>ggmap</a:t>
            </a:r>
            <a:endParaRPr lang="en-US" sz="1050" b="1" dirty="0">
              <a:solidFill>
                <a:schemeClr val="tx1"/>
              </a:solidFill>
            </a:endParaRPr>
          </a:p>
        </p:txBody>
      </p:sp>
      <p:sp>
        <p:nvSpPr>
          <p:cNvPr id="21" name="Content Placeholder 6"/>
          <p:cNvSpPr txBox="1">
            <a:spLocks/>
          </p:cNvSpPr>
          <p:nvPr/>
        </p:nvSpPr>
        <p:spPr>
          <a:xfrm>
            <a:off x="6321766" y="2809012"/>
            <a:ext cx="4748629" cy="68152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panose="020B0502040204020203"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Bahnschrift" panose="020B0502040204020203"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Bahnschrif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smtClean="0"/>
              <a:t>Easier to manipulate data prior to mapping and at least 3x more attractive than ArcGIS!</a:t>
            </a:r>
            <a:endParaRPr lang="en-US" sz="1400" dirty="0"/>
          </a:p>
        </p:txBody>
      </p:sp>
    </p:spTree>
    <p:extLst>
      <p:ext uri="{BB962C8B-B14F-4D97-AF65-F5344CB8AC3E}">
        <p14:creationId xmlns:p14="http://schemas.microsoft.com/office/powerpoint/2010/main" val="3193780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change of approach</a:t>
            </a:r>
            <a:endParaRPr lang="en-US" dirty="0"/>
          </a:p>
        </p:txBody>
      </p:sp>
      <p:pic>
        <p:nvPicPr>
          <p:cNvPr id="5" name="Content Placeholder 4"/>
          <p:cNvPicPr>
            <a:picLocks noGrp="1" noChangeAspect="1"/>
          </p:cNvPicPr>
          <p:nvPr>
            <p:ph idx="1"/>
          </p:nvPr>
        </p:nvPicPr>
        <p:blipFill rotWithShape="1">
          <a:blip r:embed="rId2"/>
          <a:srcRect l="16368" t="21890" r="65310" b="21998"/>
          <a:stretch/>
        </p:blipFill>
        <p:spPr>
          <a:xfrm>
            <a:off x="1097280" y="1858545"/>
            <a:ext cx="4228581" cy="4145647"/>
          </a:xfrm>
          <a:prstGeom prst="rect">
            <a:avLst/>
          </a:prstGeom>
        </p:spPr>
      </p:pic>
      <p:sp>
        <p:nvSpPr>
          <p:cNvPr id="4" name="Slide Number Placeholder 3"/>
          <p:cNvSpPr>
            <a:spLocks noGrp="1"/>
          </p:cNvSpPr>
          <p:nvPr>
            <p:ph type="sldNum" sz="quarter" idx="12"/>
          </p:nvPr>
        </p:nvSpPr>
        <p:spPr/>
        <p:txBody>
          <a:bodyPr/>
          <a:lstStyle/>
          <a:p>
            <a:fld id="{8A7A6979-0714-4377-B894-6BE4C2D6E202}" type="slidenum">
              <a:rPr lang="en-US" smtClean="0"/>
              <a:pPr/>
              <a:t>5</a:t>
            </a:fld>
            <a:endParaRPr lang="en-US" dirty="0"/>
          </a:p>
        </p:txBody>
      </p:sp>
      <p:sp>
        <p:nvSpPr>
          <p:cNvPr id="6" name="TextBox 5"/>
          <p:cNvSpPr txBox="1"/>
          <p:nvPr/>
        </p:nvSpPr>
        <p:spPr>
          <a:xfrm>
            <a:off x="5894024" y="2082188"/>
            <a:ext cx="5261656" cy="3602516"/>
          </a:xfrm>
          <a:prstGeom prst="rect">
            <a:avLst/>
          </a:prstGeom>
          <a:noFill/>
        </p:spPr>
        <p:txBody>
          <a:bodyPr wrap="square" rtlCol="0">
            <a:spAutoFit/>
          </a:bodyPr>
          <a:lstStyle/>
          <a:p>
            <a:endParaRPr lang="en-US" dirty="0"/>
          </a:p>
        </p:txBody>
      </p:sp>
      <p:sp>
        <p:nvSpPr>
          <p:cNvPr id="7" name="TextBox 6"/>
          <p:cNvSpPr txBox="1"/>
          <p:nvPr/>
        </p:nvSpPr>
        <p:spPr>
          <a:xfrm>
            <a:off x="5651653" y="2082188"/>
            <a:ext cx="5023692" cy="2031325"/>
          </a:xfrm>
          <a:prstGeom prst="rect">
            <a:avLst/>
          </a:prstGeom>
          <a:noFill/>
        </p:spPr>
        <p:txBody>
          <a:bodyPr wrap="square" rtlCol="0">
            <a:spAutoFit/>
          </a:bodyPr>
          <a:lstStyle/>
          <a:p>
            <a:r>
              <a:rPr lang="en-US" dirty="0" smtClean="0"/>
              <a:t>You should be willing to ‘throw away’ your outputs.</a:t>
            </a:r>
          </a:p>
          <a:p>
            <a:endParaRPr lang="en-US" dirty="0"/>
          </a:p>
          <a:p>
            <a:endParaRPr lang="en-US" dirty="0" smtClean="0"/>
          </a:p>
          <a:p>
            <a:r>
              <a:rPr lang="en-US" dirty="0" smtClean="0"/>
              <a:t>If you have the same inputs and the same instructions (script), you should get the same outputs.</a:t>
            </a:r>
            <a:endParaRPr lang="en-US" dirty="0"/>
          </a:p>
        </p:txBody>
      </p:sp>
    </p:spTree>
    <p:extLst>
      <p:ext uri="{BB962C8B-B14F-4D97-AF65-F5344CB8AC3E}">
        <p14:creationId xmlns:p14="http://schemas.microsoft.com/office/powerpoint/2010/main" val="2598510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goals for programming</a:t>
            </a:r>
            <a:endParaRPr lang="en-US" dirty="0"/>
          </a:p>
        </p:txBody>
      </p:sp>
      <p:sp>
        <p:nvSpPr>
          <p:cNvPr id="3" name="Content Placeholder 2"/>
          <p:cNvSpPr>
            <a:spLocks noGrp="1"/>
          </p:cNvSpPr>
          <p:nvPr>
            <p:ph idx="1"/>
          </p:nvPr>
        </p:nvSpPr>
        <p:spPr/>
        <p:txBody>
          <a:bodyPr/>
          <a:lstStyle/>
          <a:p>
            <a:pPr lvl="0">
              <a:buFont typeface="Wingdings" panose="05000000000000000000" pitchFamily="2" charset="2"/>
              <a:buChar char="q"/>
            </a:pPr>
            <a:r>
              <a:rPr lang="en-US" b="1" dirty="0"/>
              <a:t>Organization:</a:t>
            </a:r>
            <a:r>
              <a:rPr lang="en-US" dirty="0"/>
              <a:t> We know where to go to find what we need. There is a Golden Record – or one truth – for every script and every piece of data.</a:t>
            </a:r>
          </a:p>
          <a:p>
            <a:pPr lvl="0">
              <a:buFont typeface="Wingdings" panose="05000000000000000000" pitchFamily="2" charset="2"/>
              <a:buChar char="q"/>
            </a:pPr>
            <a:r>
              <a:rPr lang="en-US" b="1" dirty="0"/>
              <a:t>Reproducibility:</a:t>
            </a:r>
            <a:r>
              <a:rPr lang="en-US" dirty="0"/>
              <a:t> We can always recreate exactly what we created before. Programming for reproducibility allows for major corrections to be made quickly, serves as record of methods, and allows others to check our work.</a:t>
            </a:r>
          </a:p>
          <a:p>
            <a:pPr lvl="0">
              <a:buFont typeface="Wingdings" panose="05000000000000000000" pitchFamily="2" charset="2"/>
              <a:buChar char="q"/>
            </a:pPr>
            <a:r>
              <a:rPr lang="en-US" b="1" dirty="0"/>
              <a:t>Descriptiveness:</a:t>
            </a:r>
            <a:r>
              <a:rPr lang="en-US" dirty="0"/>
              <a:t> We document all of our work so that we can easily refer to business rules and programming decisions that were made.</a:t>
            </a:r>
          </a:p>
          <a:p>
            <a:pPr lvl="0">
              <a:buFont typeface="Wingdings" panose="05000000000000000000" pitchFamily="2" charset="2"/>
              <a:buChar char="q"/>
            </a:pPr>
            <a:r>
              <a:rPr lang="en-US" b="1" dirty="0"/>
              <a:t>Backups:</a:t>
            </a:r>
            <a:r>
              <a:rPr lang="en-US" dirty="0"/>
              <a:t> We have a source for important files should the Shared Drive fail.</a:t>
            </a:r>
          </a:p>
          <a:p>
            <a:pPr lvl="0">
              <a:buFont typeface="Wingdings" panose="05000000000000000000" pitchFamily="2" charset="2"/>
              <a:buChar char="q"/>
            </a:pPr>
            <a:r>
              <a:rPr lang="en-US" b="1" dirty="0"/>
              <a:t>Transferability:</a:t>
            </a:r>
            <a:r>
              <a:rPr lang="en-US" dirty="0"/>
              <a:t> We can work on the same project from different computers and locations, or transfer projects between analysts.</a:t>
            </a:r>
          </a:p>
        </p:txBody>
      </p:sp>
      <p:sp>
        <p:nvSpPr>
          <p:cNvPr id="4" name="Slide Number Placeholder 3"/>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610691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difference?</a:t>
            </a:r>
            <a:endParaRPr lang="en-US" dirty="0"/>
          </a:p>
        </p:txBody>
      </p:sp>
      <p:sp>
        <p:nvSpPr>
          <p:cNvPr id="3" name="Text Placeholder 2"/>
          <p:cNvSpPr>
            <a:spLocks noGrp="1"/>
          </p:cNvSpPr>
          <p:nvPr>
            <p:ph type="body" idx="1"/>
          </p:nvPr>
        </p:nvSpPr>
        <p:spPr/>
        <p:txBody>
          <a:bodyPr/>
          <a:lstStyle/>
          <a:p>
            <a:r>
              <a:rPr lang="en-US" dirty="0" smtClean="0"/>
              <a:t> </a:t>
            </a:r>
            <a:endParaRPr lang="en-US" dirty="0"/>
          </a:p>
        </p:txBody>
      </p:sp>
      <p:sp>
        <p:nvSpPr>
          <p:cNvPr id="4" name="Content Placeholder 3"/>
          <p:cNvSpPr>
            <a:spLocks noGrp="1"/>
          </p:cNvSpPr>
          <p:nvPr>
            <p:ph sz="half" idx="2"/>
          </p:nvPr>
        </p:nvSpPr>
        <p:spPr>
          <a:xfrm>
            <a:off x="1097280" y="2831334"/>
            <a:ext cx="4937760" cy="3129200"/>
          </a:xfrm>
        </p:spPr>
        <p:txBody>
          <a:bodyPr/>
          <a:lstStyle/>
          <a:p>
            <a:pPr>
              <a:buFont typeface="Wingdings" panose="05000000000000000000" pitchFamily="2" charset="2"/>
              <a:buChar char="q"/>
            </a:pPr>
            <a:r>
              <a:rPr lang="en-US" dirty="0"/>
              <a:t>Statistical programming </a:t>
            </a:r>
            <a:r>
              <a:rPr lang="en-US" dirty="0" smtClean="0"/>
              <a:t>language</a:t>
            </a:r>
            <a:endParaRPr lang="en-US" dirty="0"/>
          </a:p>
        </p:txBody>
      </p:sp>
      <p:sp>
        <p:nvSpPr>
          <p:cNvPr id="5" name="Text Placeholder 4"/>
          <p:cNvSpPr>
            <a:spLocks noGrp="1"/>
          </p:cNvSpPr>
          <p:nvPr>
            <p:ph type="body" sz="quarter" idx="3"/>
          </p:nvPr>
        </p:nvSpPr>
        <p:spPr/>
        <p:txBody>
          <a:bodyPr/>
          <a:lstStyle/>
          <a:p>
            <a:r>
              <a:rPr lang="en-US" dirty="0" smtClean="0"/>
              <a:t> </a:t>
            </a:r>
            <a:endParaRPr lang="en-US" dirty="0"/>
          </a:p>
        </p:txBody>
      </p:sp>
      <p:sp>
        <p:nvSpPr>
          <p:cNvPr id="6" name="Content Placeholder 5"/>
          <p:cNvSpPr>
            <a:spLocks noGrp="1"/>
          </p:cNvSpPr>
          <p:nvPr>
            <p:ph sz="quarter" idx="4"/>
          </p:nvPr>
        </p:nvSpPr>
        <p:spPr>
          <a:xfrm>
            <a:off x="6217920" y="2831334"/>
            <a:ext cx="4937760" cy="3129199"/>
          </a:xfrm>
        </p:spPr>
        <p:txBody>
          <a:bodyPr/>
          <a:lstStyle/>
          <a:p>
            <a:pPr>
              <a:buFont typeface="Wingdings" panose="05000000000000000000" pitchFamily="2" charset="2"/>
              <a:buChar char="q"/>
            </a:pPr>
            <a:r>
              <a:rPr lang="en-US" dirty="0" smtClean="0"/>
              <a:t>Most popular integrated </a:t>
            </a:r>
            <a:r>
              <a:rPr lang="en-US" dirty="0"/>
              <a:t>development </a:t>
            </a:r>
            <a:r>
              <a:rPr lang="en-US" dirty="0" smtClean="0"/>
              <a:t>environment </a:t>
            </a:r>
            <a:endParaRPr lang="en-US" dirty="0"/>
          </a:p>
          <a:p>
            <a:pPr>
              <a:buFont typeface="Wingdings" panose="05000000000000000000" pitchFamily="2" charset="2"/>
              <a:buChar char="q"/>
            </a:pPr>
            <a:r>
              <a:rPr lang="en-US" dirty="0" smtClean="0"/>
              <a:t>Think Microsoft Word vs. Windows notepad</a:t>
            </a:r>
          </a:p>
          <a:p>
            <a:pPr>
              <a:buFont typeface="Wingdings" panose="05000000000000000000" pitchFamily="2" charset="2"/>
              <a:buChar char="q"/>
            </a:pPr>
            <a:r>
              <a:rPr lang="en-US" dirty="0" err="1" smtClean="0"/>
              <a:t>RStudio</a:t>
            </a:r>
            <a:r>
              <a:rPr lang="en-US" dirty="0" smtClean="0"/>
              <a:t> is developed </a:t>
            </a:r>
            <a:r>
              <a:rPr lang="en-US" dirty="0"/>
              <a:t>by the </a:t>
            </a:r>
            <a:r>
              <a:rPr lang="en-US" dirty="0" err="1"/>
              <a:t>RStudio</a:t>
            </a:r>
            <a:r>
              <a:rPr lang="en-US" dirty="0"/>
              <a:t> software development team, which </a:t>
            </a:r>
            <a:r>
              <a:rPr lang="en-US" dirty="0" smtClean="0"/>
              <a:t>also maintains several packages (user-created packages extended the capabilities of R).</a:t>
            </a:r>
            <a:endParaRPr lang="en-US" dirty="0"/>
          </a:p>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7</a:t>
            </a:fld>
            <a:endParaRPr lang="en-US" dirty="0"/>
          </a:p>
        </p:txBody>
      </p:sp>
      <p:sp>
        <p:nvSpPr>
          <p:cNvPr id="8" name="AutoShape 2" descr="Image result for r programming"/>
          <p:cNvSpPr>
            <a:spLocks noChangeAspect="1" noChangeArrowheads="1"/>
          </p:cNvSpPr>
          <p:nvPr/>
        </p:nvSpPr>
        <p:spPr bwMode="auto">
          <a:xfrm>
            <a:off x="155575" y="-144464"/>
            <a:ext cx="3657588" cy="3657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z</a:t>
            </a:r>
            <a:endParaRPr lang="en-US" dirty="0"/>
          </a:p>
        </p:txBody>
      </p:sp>
      <p:pic>
        <p:nvPicPr>
          <p:cNvPr id="4100" name="Picture 4" descr="Image result for r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05115"/>
            <a:ext cx="797621" cy="6181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r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920" y="1949705"/>
            <a:ext cx="1802360" cy="632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8374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the </a:t>
            </a:r>
            <a:r>
              <a:rPr lang="en-US" dirty="0" err="1" smtClean="0"/>
              <a:t>RStudio</a:t>
            </a:r>
            <a:r>
              <a:rPr lang="en-US" dirty="0" smtClean="0"/>
              <a:t> interface</a:t>
            </a:r>
            <a:endParaRPr lang="en-US" dirty="0"/>
          </a:p>
        </p:txBody>
      </p:sp>
      <p:pic>
        <p:nvPicPr>
          <p:cNvPr id="5" name="Content Placeholder 4"/>
          <p:cNvPicPr>
            <a:picLocks noGrp="1" noChangeAspect="1"/>
          </p:cNvPicPr>
          <p:nvPr>
            <p:ph idx="1"/>
          </p:nvPr>
        </p:nvPicPr>
        <p:blipFill rotWithShape="1">
          <a:blip r:embed="rId2"/>
          <a:srcRect r="48912" b="4205"/>
          <a:stretch/>
        </p:blipFill>
        <p:spPr>
          <a:xfrm>
            <a:off x="1097281" y="1946681"/>
            <a:ext cx="5383062" cy="3231247"/>
          </a:xfrm>
          <a:prstGeom prst="rect">
            <a:avLst/>
          </a:prstGeom>
        </p:spPr>
      </p:pic>
      <p:sp>
        <p:nvSpPr>
          <p:cNvPr id="4" name="Slide Number Placeholder 3"/>
          <p:cNvSpPr>
            <a:spLocks noGrp="1"/>
          </p:cNvSpPr>
          <p:nvPr>
            <p:ph type="sldNum" sz="quarter" idx="12"/>
          </p:nvPr>
        </p:nvSpPr>
        <p:spPr/>
        <p:txBody>
          <a:bodyPr/>
          <a:lstStyle/>
          <a:p>
            <a:fld id="{8A7A6979-0714-4377-B894-6BE4C2D6E202}" type="slidenum">
              <a:rPr lang="en-US" smtClean="0"/>
              <a:pPr/>
              <a:t>8</a:t>
            </a:fld>
            <a:endParaRPr lang="en-US" dirty="0"/>
          </a:p>
        </p:txBody>
      </p:sp>
      <p:sp>
        <p:nvSpPr>
          <p:cNvPr id="6" name="TextBox 5"/>
          <p:cNvSpPr txBox="1"/>
          <p:nvPr/>
        </p:nvSpPr>
        <p:spPr>
          <a:xfrm>
            <a:off x="6808424" y="1946681"/>
            <a:ext cx="4175393"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3"/>
                </a:solidFill>
              </a:rPr>
              <a:t>1 </a:t>
            </a:r>
          </a:p>
          <a:p>
            <a:pPr marL="742950" lvl="1" indent="-285750">
              <a:buFont typeface="Arial" panose="020B0604020202020204" pitchFamily="34" charset="0"/>
              <a:buChar char="•"/>
            </a:pPr>
            <a:r>
              <a:rPr lang="en-US" b="1" dirty="0" smtClean="0">
                <a:solidFill>
                  <a:schemeClr val="accent3"/>
                </a:solidFill>
              </a:rPr>
              <a:t>Scripts</a:t>
            </a:r>
            <a:r>
              <a:rPr lang="en-US" b="1" dirty="0" smtClean="0"/>
              <a:t>: </a:t>
            </a:r>
            <a:r>
              <a:rPr lang="en-US" dirty="0" smtClean="0"/>
              <a:t>View and manipulate scripts</a:t>
            </a:r>
          </a:p>
          <a:p>
            <a:pPr marL="742950" lvl="1" indent="-285750">
              <a:buFont typeface="Arial" panose="020B0604020202020204" pitchFamily="34" charset="0"/>
              <a:buChar char="•"/>
            </a:pPr>
            <a:r>
              <a:rPr lang="en-US" b="1" dirty="0" smtClean="0">
                <a:solidFill>
                  <a:schemeClr val="accent3"/>
                </a:solidFill>
              </a:rPr>
              <a:t>Data</a:t>
            </a:r>
            <a:r>
              <a:rPr lang="en-US" b="1" dirty="0" smtClean="0"/>
              <a:t>: </a:t>
            </a:r>
            <a:r>
              <a:rPr lang="en-US" dirty="0" smtClean="0"/>
              <a:t>View data</a:t>
            </a:r>
          </a:p>
          <a:p>
            <a:pPr marL="285750" indent="-285750">
              <a:buFont typeface="Arial" panose="020B0604020202020204" pitchFamily="34" charset="0"/>
              <a:buChar char="•"/>
            </a:pPr>
            <a:r>
              <a:rPr lang="en-US" b="1" dirty="0" smtClean="0">
                <a:solidFill>
                  <a:schemeClr val="accent3"/>
                </a:solidFill>
              </a:rPr>
              <a:t>2 </a:t>
            </a:r>
          </a:p>
          <a:p>
            <a:pPr marL="742950" lvl="1" indent="-285750">
              <a:buFont typeface="Arial" panose="020B0604020202020204" pitchFamily="34" charset="0"/>
              <a:buChar char="•"/>
            </a:pPr>
            <a:r>
              <a:rPr lang="en-US" b="1" dirty="0" smtClean="0">
                <a:solidFill>
                  <a:schemeClr val="accent3"/>
                </a:solidFill>
              </a:rPr>
              <a:t>Environment</a:t>
            </a:r>
            <a:r>
              <a:rPr lang="en-US" b="1" dirty="0" smtClean="0"/>
              <a:t>: </a:t>
            </a:r>
            <a:r>
              <a:rPr lang="en-US" dirty="0" smtClean="0"/>
              <a:t>View objects like data frames, vectors, etc.</a:t>
            </a:r>
          </a:p>
          <a:p>
            <a:pPr marL="742950" lvl="1" indent="-285750">
              <a:buFont typeface="Arial" panose="020B0604020202020204" pitchFamily="34" charset="0"/>
              <a:buChar char="•"/>
            </a:pPr>
            <a:r>
              <a:rPr lang="en-US" b="1" dirty="0" smtClean="0"/>
              <a:t>History: </a:t>
            </a:r>
            <a:r>
              <a:rPr lang="en-US" dirty="0" smtClean="0"/>
              <a:t>View code you have executed</a:t>
            </a:r>
          </a:p>
          <a:p>
            <a:pPr marL="742950" lvl="1" indent="-285750">
              <a:buFont typeface="Arial" panose="020B0604020202020204" pitchFamily="34" charset="0"/>
              <a:buChar char="•"/>
            </a:pPr>
            <a:r>
              <a:rPr lang="en-US" b="1" dirty="0" smtClean="0"/>
              <a:t>Connections: </a:t>
            </a:r>
            <a:r>
              <a:rPr lang="en-US" dirty="0" smtClean="0"/>
              <a:t>View connections to databases</a:t>
            </a:r>
            <a:endParaRPr lang="en-US" dirty="0"/>
          </a:p>
        </p:txBody>
      </p:sp>
      <p:sp>
        <p:nvSpPr>
          <p:cNvPr id="7" name="TextBox 6"/>
          <p:cNvSpPr txBox="1"/>
          <p:nvPr/>
        </p:nvSpPr>
        <p:spPr>
          <a:xfrm>
            <a:off x="2509092" y="2241516"/>
            <a:ext cx="883186" cy="1569660"/>
          </a:xfrm>
          <a:prstGeom prst="rect">
            <a:avLst/>
          </a:prstGeom>
          <a:noFill/>
        </p:spPr>
        <p:txBody>
          <a:bodyPr wrap="square" rtlCol="0">
            <a:spAutoFit/>
          </a:bodyPr>
          <a:lstStyle/>
          <a:p>
            <a:r>
              <a:rPr lang="en-US" sz="9600" b="1" dirty="0">
                <a:solidFill>
                  <a:schemeClr val="accent3"/>
                </a:solidFill>
              </a:rPr>
              <a:t>1</a:t>
            </a:r>
          </a:p>
        </p:txBody>
      </p:sp>
      <p:sp>
        <p:nvSpPr>
          <p:cNvPr id="8" name="TextBox 7"/>
          <p:cNvSpPr txBox="1"/>
          <p:nvPr/>
        </p:nvSpPr>
        <p:spPr>
          <a:xfrm>
            <a:off x="5071433" y="1992644"/>
            <a:ext cx="883186" cy="1569660"/>
          </a:xfrm>
          <a:prstGeom prst="rect">
            <a:avLst/>
          </a:prstGeom>
          <a:noFill/>
        </p:spPr>
        <p:txBody>
          <a:bodyPr wrap="square" rtlCol="0">
            <a:spAutoFit/>
          </a:bodyPr>
          <a:lstStyle/>
          <a:p>
            <a:r>
              <a:rPr lang="en-US" sz="9600" b="1" dirty="0" smtClean="0">
                <a:solidFill>
                  <a:schemeClr val="accent3"/>
                </a:solidFill>
              </a:rPr>
              <a:t>2</a:t>
            </a:r>
            <a:endParaRPr lang="en-US" sz="9600" b="1" dirty="0">
              <a:solidFill>
                <a:schemeClr val="accent3"/>
              </a:solidFill>
            </a:endParaRPr>
          </a:p>
        </p:txBody>
      </p:sp>
      <p:sp>
        <p:nvSpPr>
          <p:cNvPr id="9" name="TextBox 8"/>
          <p:cNvSpPr txBox="1"/>
          <p:nvPr/>
        </p:nvSpPr>
        <p:spPr>
          <a:xfrm>
            <a:off x="5065887" y="3811176"/>
            <a:ext cx="883186" cy="1569660"/>
          </a:xfrm>
          <a:prstGeom prst="rect">
            <a:avLst/>
          </a:prstGeom>
          <a:noFill/>
        </p:spPr>
        <p:txBody>
          <a:bodyPr wrap="square" rtlCol="0">
            <a:spAutoFit/>
          </a:bodyPr>
          <a:lstStyle/>
          <a:p>
            <a:r>
              <a:rPr lang="en-US" sz="9600" b="1" dirty="0">
                <a:solidFill>
                  <a:schemeClr val="accent3"/>
                </a:solidFill>
              </a:rPr>
              <a:t>4</a:t>
            </a:r>
          </a:p>
        </p:txBody>
      </p:sp>
      <p:sp>
        <p:nvSpPr>
          <p:cNvPr id="10" name="TextBox 9"/>
          <p:cNvSpPr txBox="1"/>
          <p:nvPr/>
        </p:nvSpPr>
        <p:spPr>
          <a:xfrm>
            <a:off x="2508102" y="3817589"/>
            <a:ext cx="883186" cy="1569660"/>
          </a:xfrm>
          <a:prstGeom prst="rect">
            <a:avLst/>
          </a:prstGeom>
          <a:noFill/>
        </p:spPr>
        <p:txBody>
          <a:bodyPr wrap="square" rtlCol="0">
            <a:spAutoFit/>
          </a:bodyPr>
          <a:lstStyle/>
          <a:p>
            <a:r>
              <a:rPr lang="en-US" sz="9600" b="1" dirty="0">
                <a:solidFill>
                  <a:schemeClr val="accent3"/>
                </a:solidFill>
              </a:rPr>
              <a:t>3</a:t>
            </a:r>
          </a:p>
        </p:txBody>
      </p:sp>
    </p:spTree>
    <p:extLst>
      <p:ext uri="{BB962C8B-B14F-4D97-AF65-F5344CB8AC3E}">
        <p14:creationId xmlns:p14="http://schemas.microsoft.com/office/powerpoint/2010/main" val="1979253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the </a:t>
            </a:r>
            <a:r>
              <a:rPr lang="en-US" dirty="0" err="1" smtClean="0"/>
              <a:t>RStudio</a:t>
            </a:r>
            <a:r>
              <a:rPr lang="en-US" dirty="0" smtClean="0"/>
              <a:t> interface</a:t>
            </a:r>
            <a:endParaRPr lang="en-US" dirty="0"/>
          </a:p>
        </p:txBody>
      </p:sp>
      <p:pic>
        <p:nvPicPr>
          <p:cNvPr id="5" name="Content Placeholder 4"/>
          <p:cNvPicPr>
            <a:picLocks noGrp="1" noChangeAspect="1"/>
          </p:cNvPicPr>
          <p:nvPr>
            <p:ph idx="1"/>
          </p:nvPr>
        </p:nvPicPr>
        <p:blipFill rotWithShape="1">
          <a:blip r:embed="rId2"/>
          <a:srcRect r="48912" b="4205"/>
          <a:stretch/>
        </p:blipFill>
        <p:spPr>
          <a:xfrm>
            <a:off x="1097281" y="1946681"/>
            <a:ext cx="5383062" cy="3231247"/>
          </a:xfrm>
          <a:prstGeom prst="rect">
            <a:avLst/>
          </a:prstGeom>
        </p:spPr>
      </p:pic>
      <p:sp>
        <p:nvSpPr>
          <p:cNvPr id="4" name="Slide Number Placeholder 3"/>
          <p:cNvSpPr>
            <a:spLocks noGrp="1"/>
          </p:cNvSpPr>
          <p:nvPr>
            <p:ph type="sldNum" sz="quarter" idx="12"/>
          </p:nvPr>
        </p:nvSpPr>
        <p:spPr/>
        <p:txBody>
          <a:bodyPr/>
          <a:lstStyle/>
          <a:p>
            <a:fld id="{8A7A6979-0714-4377-B894-6BE4C2D6E202}" type="slidenum">
              <a:rPr lang="en-US" smtClean="0"/>
              <a:pPr/>
              <a:t>9</a:t>
            </a:fld>
            <a:endParaRPr lang="en-US" dirty="0"/>
          </a:p>
        </p:txBody>
      </p:sp>
      <p:sp>
        <p:nvSpPr>
          <p:cNvPr id="6" name="TextBox 5"/>
          <p:cNvSpPr txBox="1"/>
          <p:nvPr/>
        </p:nvSpPr>
        <p:spPr>
          <a:xfrm>
            <a:off x="6808424" y="1946681"/>
            <a:ext cx="4175393"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chemeClr val="accent3"/>
                </a:solidFill>
              </a:rPr>
              <a:t>3</a:t>
            </a:r>
          </a:p>
          <a:p>
            <a:pPr marL="742950" lvl="1" indent="-285750">
              <a:buFont typeface="Arial" panose="020B0604020202020204" pitchFamily="34" charset="0"/>
              <a:buChar char="•"/>
            </a:pPr>
            <a:r>
              <a:rPr lang="en-US" b="1" dirty="0" smtClean="0">
                <a:solidFill>
                  <a:schemeClr val="accent3"/>
                </a:solidFill>
              </a:rPr>
              <a:t>Console: </a:t>
            </a:r>
            <a:r>
              <a:rPr lang="en-US" dirty="0" smtClean="0"/>
              <a:t>Execute code</a:t>
            </a:r>
          </a:p>
          <a:p>
            <a:pPr marL="742950" lvl="1" indent="-285750">
              <a:buFont typeface="Arial" panose="020B0604020202020204" pitchFamily="34" charset="0"/>
              <a:buChar char="•"/>
            </a:pPr>
            <a:r>
              <a:rPr lang="en-US" dirty="0" smtClean="0"/>
              <a:t>Terminal: Access Windows command line or </a:t>
            </a:r>
            <a:r>
              <a:rPr lang="en-US" dirty="0" err="1" smtClean="0"/>
              <a:t>git</a:t>
            </a:r>
            <a:r>
              <a:rPr lang="en-US" dirty="0" smtClean="0"/>
              <a:t> bash</a:t>
            </a:r>
          </a:p>
          <a:p>
            <a:pPr marL="285750" indent="-285750">
              <a:buFont typeface="Arial" panose="020B0604020202020204" pitchFamily="34" charset="0"/>
              <a:buChar char="•"/>
            </a:pPr>
            <a:r>
              <a:rPr lang="en-US" dirty="0" smtClean="0"/>
              <a:t>4</a:t>
            </a:r>
          </a:p>
          <a:p>
            <a:pPr marL="742950" lvl="1" indent="-285750">
              <a:buFont typeface="Arial" panose="020B0604020202020204" pitchFamily="34" charset="0"/>
              <a:buChar char="•"/>
            </a:pPr>
            <a:r>
              <a:rPr lang="en-US" dirty="0" smtClean="0"/>
              <a:t>Files: Similar to Windows file explorer</a:t>
            </a:r>
          </a:p>
          <a:p>
            <a:pPr marL="742950" lvl="1" indent="-285750">
              <a:buFont typeface="Arial" panose="020B0604020202020204" pitchFamily="34" charset="0"/>
              <a:buChar char="•"/>
            </a:pPr>
            <a:r>
              <a:rPr lang="en-US" dirty="0" smtClean="0"/>
              <a:t>Plots: View plots once generated</a:t>
            </a:r>
          </a:p>
          <a:p>
            <a:pPr marL="742950" lvl="1" indent="-285750">
              <a:buFont typeface="Arial" panose="020B0604020202020204" pitchFamily="34" charset="0"/>
              <a:buChar char="•"/>
            </a:pPr>
            <a:r>
              <a:rPr lang="en-US" b="1" dirty="0">
                <a:solidFill>
                  <a:schemeClr val="accent3"/>
                </a:solidFill>
              </a:rPr>
              <a:t>Packages</a:t>
            </a:r>
            <a:r>
              <a:rPr lang="en-US" dirty="0" smtClean="0"/>
              <a:t>: Install, uninstall, or update packages</a:t>
            </a:r>
          </a:p>
          <a:p>
            <a:pPr marL="742950" lvl="1" indent="-285750">
              <a:buFont typeface="Arial" panose="020B0604020202020204" pitchFamily="34" charset="0"/>
              <a:buChar char="•"/>
            </a:pPr>
            <a:r>
              <a:rPr lang="en-US" b="1" dirty="0" smtClean="0">
                <a:solidFill>
                  <a:schemeClr val="accent3"/>
                </a:solidFill>
              </a:rPr>
              <a:t>Help: </a:t>
            </a:r>
            <a:r>
              <a:rPr lang="en-US" dirty="0" smtClean="0"/>
              <a:t>View documentation for functions or packages</a:t>
            </a:r>
          </a:p>
          <a:p>
            <a:pPr marL="742950" lvl="1" indent="-285750">
              <a:buFont typeface="Arial" panose="020B0604020202020204" pitchFamily="34" charset="0"/>
              <a:buChar char="•"/>
            </a:pPr>
            <a:r>
              <a:rPr lang="en-US" dirty="0" smtClean="0"/>
              <a:t>Viewer: View local web content like that generated by Shiny</a:t>
            </a:r>
            <a:endParaRPr lang="en-US" dirty="0"/>
          </a:p>
        </p:txBody>
      </p:sp>
      <p:sp>
        <p:nvSpPr>
          <p:cNvPr id="7" name="TextBox 6"/>
          <p:cNvSpPr txBox="1"/>
          <p:nvPr/>
        </p:nvSpPr>
        <p:spPr>
          <a:xfrm>
            <a:off x="2509092" y="2241516"/>
            <a:ext cx="883186" cy="1569660"/>
          </a:xfrm>
          <a:prstGeom prst="rect">
            <a:avLst/>
          </a:prstGeom>
          <a:noFill/>
        </p:spPr>
        <p:txBody>
          <a:bodyPr wrap="square" rtlCol="0">
            <a:spAutoFit/>
          </a:bodyPr>
          <a:lstStyle/>
          <a:p>
            <a:r>
              <a:rPr lang="en-US" sz="9600" b="1" dirty="0">
                <a:solidFill>
                  <a:schemeClr val="accent3"/>
                </a:solidFill>
              </a:rPr>
              <a:t>1</a:t>
            </a:r>
          </a:p>
        </p:txBody>
      </p:sp>
      <p:sp>
        <p:nvSpPr>
          <p:cNvPr id="8" name="TextBox 7"/>
          <p:cNvSpPr txBox="1"/>
          <p:nvPr/>
        </p:nvSpPr>
        <p:spPr>
          <a:xfrm>
            <a:off x="5071433" y="1992644"/>
            <a:ext cx="883186" cy="1569660"/>
          </a:xfrm>
          <a:prstGeom prst="rect">
            <a:avLst/>
          </a:prstGeom>
          <a:noFill/>
        </p:spPr>
        <p:txBody>
          <a:bodyPr wrap="square" rtlCol="0">
            <a:spAutoFit/>
          </a:bodyPr>
          <a:lstStyle/>
          <a:p>
            <a:r>
              <a:rPr lang="en-US" sz="9600" b="1" dirty="0" smtClean="0">
                <a:solidFill>
                  <a:schemeClr val="accent3"/>
                </a:solidFill>
              </a:rPr>
              <a:t>2</a:t>
            </a:r>
            <a:endParaRPr lang="en-US" sz="9600" b="1" dirty="0">
              <a:solidFill>
                <a:schemeClr val="accent3"/>
              </a:solidFill>
            </a:endParaRPr>
          </a:p>
        </p:txBody>
      </p:sp>
      <p:sp>
        <p:nvSpPr>
          <p:cNvPr id="9" name="TextBox 8"/>
          <p:cNvSpPr txBox="1"/>
          <p:nvPr/>
        </p:nvSpPr>
        <p:spPr>
          <a:xfrm>
            <a:off x="5065887" y="3811176"/>
            <a:ext cx="883186" cy="1569660"/>
          </a:xfrm>
          <a:prstGeom prst="rect">
            <a:avLst/>
          </a:prstGeom>
          <a:noFill/>
        </p:spPr>
        <p:txBody>
          <a:bodyPr wrap="square" rtlCol="0">
            <a:spAutoFit/>
          </a:bodyPr>
          <a:lstStyle/>
          <a:p>
            <a:r>
              <a:rPr lang="en-US" sz="9600" b="1" dirty="0">
                <a:solidFill>
                  <a:schemeClr val="accent3"/>
                </a:solidFill>
              </a:rPr>
              <a:t>4</a:t>
            </a:r>
          </a:p>
        </p:txBody>
      </p:sp>
      <p:sp>
        <p:nvSpPr>
          <p:cNvPr id="10" name="TextBox 9"/>
          <p:cNvSpPr txBox="1"/>
          <p:nvPr/>
        </p:nvSpPr>
        <p:spPr>
          <a:xfrm>
            <a:off x="2508102" y="3817589"/>
            <a:ext cx="883186" cy="1569660"/>
          </a:xfrm>
          <a:prstGeom prst="rect">
            <a:avLst/>
          </a:prstGeom>
          <a:noFill/>
        </p:spPr>
        <p:txBody>
          <a:bodyPr wrap="square" rtlCol="0">
            <a:spAutoFit/>
          </a:bodyPr>
          <a:lstStyle/>
          <a:p>
            <a:r>
              <a:rPr lang="en-US" sz="9600" b="1" dirty="0">
                <a:solidFill>
                  <a:schemeClr val="accent3"/>
                </a:solidFill>
              </a:rPr>
              <a:t>3</a:t>
            </a:r>
          </a:p>
        </p:txBody>
      </p:sp>
      <p:sp>
        <p:nvSpPr>
          <p:cNvPr id="3" name="Rounded Rectangle 2"/>
          <p:cNvSpPr/>
          <p:nvPr/>
        </p:nvSpPr>
        <p:spPr>
          <a:xfrm>
            <a:off x="1097279" y="5472763"/>
            <a:ext cx="5383063" cy="5691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Install: </a:t>
            </a:r>
            <a:r>
              <a:rPr lang="en-US" dirty="0" err="1" smtClean="0"/>
              <a:t>tidyverse</a:t>
            </a:r>
            <a:r>
              <a:rPr lang="en-US" dirty="0" smtClean="0"/>
              <a:t>, </a:t>
            </a:r>
            <a:r>
              <a:rPr lang="en-US" dirty="0" err="1" smtClean="0"/>
              <a:t>rio</a:t>
            </a:r>
            <a:r>
              <a:rPr lang="en-US" dirty="0" smtClean="0"/>
              <a:t>, </a:t>
            </a:r>
            <a:r>
              <a:rPr lang="en-US" dirty="0" err="1" smtClean="0"/>
              <a:t>magrittr</a:t>
            </a:r>
            <a:endParaRPr lang="en-US" dirty="0"/>
          </a:p>
        </p:txBody>
      </p:sp>
    </p:spTree>
    <p:extLst>
      <p:ext uri="{BB962C8B-B14F-4D97-AF65-F5344CB8AC3E}">
        <p14:creationId xmlns:p14="http://schemas.microsoft.com/office/powerpoint/2010/main" val="3734531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000000"/>
      </a:dk2>
      <a:lt2>
        <a:srgbClr val="F8F8F8"/>
      </a:lt2>
      <a:accent1>
        <a:srgbClr val="DDDDDD"/>
      </a:accent1>
      <a:accent2>
        <a:srgbClr val="B2B2B2"/>
      </a:accent2>
      <a:accent3>
        <a:srgbClr val="0070C0"/>
      </a:accent3>
      <a:accent4>
        <a:srgbClr val="00B0F0"/>
      </a:accent4>
      <a:accent5>
        <a:srgbClr val="5F5F5F"/>
      </a:accent5>
      <a:accent6>
        <a:srgbClr val="4D4D4D"/>
      </a:accent6>
      <a:hlink>
        <a:srgbClr val="0070C0"/>
      </a:hlink>
      <a:folHlink>
        <a:srgbClr val="00B0F0"/>
      </a:folHlink>
    </a:clrScheme>
    <a:fontScheme name="Custom 1">
      <a:majorFont>
        <a:latin typeface="Bahnschrift"/>
        <a:ea typeface=""/>
        <a:cs typeface=""/>
      </a:majorFont>
      <a:minorFont>
        <a:latin typeface="Bahnschrif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592</TotalTime>
  <Words>548</Words>
  <Application>Microsoft Office PowerPoint</Application>
  <PresentationFormat>Widescreen</PresentationFormat>
  <Paragraphs>100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Bahnschrift</vt:lpstr>
      <vt:lpstr>Calibri</vt:lpstr>
      <vt:lpstr>Consolas</vt:lpstr>
      <vt:lpstr>Wingdings</vt:lpstr>
      <vt:lpstr>Retrospect</vt:lpstr>
      <vt:lpstr>R Basics</vt:lpstr>
      <vt:lpstr>When to use programming</vt:lpstr>
      <vt:lpstr>Where R can take you</vt:lpstr>
      <vt:lpstr>Where R can take you</vt:lpstr>
      <vt:lpstr>A change of approach</vt:lpstr>
      <vt:lpstr>My goals for programming</vt:lpstr>
      <vt:lpstr>What’s the difference?</vt:lpstr>
      <vt:lpstr>Intro to the RStudio interface</vt:lpstr>
      <vt:lpstr>Intro to the RStudio interface</vt:lpstr>
      <vt:lpstr>A vocab lesson</vt:lpstr>
      <vt:lpstr>Questions?</vt:lpstr>
    </vt:vector>
  </TitlesOfParts>
  <Company>Baltimore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Fiscal 2020 Mayor’s Budget Retreat</dc:title>
  <dc:creator>Nguyen, Lillian</dc:creator>
  <cp:lastModifiedBy>Nguyen, Lillian</cp:lastModifiedBy>
  <cp:revision>60</cp:revision>
  <dcterms:created xsi:type="dcterms:W3CDTF">2018-09-28T14:08:57Z</dcterms:created>
  <dcterms:modified xsi:type="dcterms:W3CDTF">2019-03-12T20:57:46Z</dcterms:modified>
</cp:coreProperties>
</file>